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0" r:id="rId2"/>
  </p:sldIdLst>
  <p:sldSz cx="6858000" cy="9906000" type="A4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1002F"/>
    <a:srgbClr val="F29400"/>
    <a:srgbClr val="E8A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8" d="100"/>
          <a:sy n="68" d="100"/>
        </p:scale>
        <p:origin x="2256" y="27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87774-B818-4EDF-9E15-0CC0A75952AB}" type="datetimeFigureOut">
              <a:rPr lang="de-DE" smtClean="0"/>
              <a:t>27.06.2023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70363" y="849313"/>
            <a:ext cx="15875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317BF-9BD3-4208-A832-28E8C4EE48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9885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9E3-E8A3-4F22-B31C-861B03A16427}" type="datetimeFigureOut">
              <a:rPr lang="de-DE" smtClean="0"/>
              <a:t>27.06.2023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B188-066F-435C-ADAE-2B3B919AD4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98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9E3-E8A3-4F22-B31C-861B03A16427}" type="datetimeFigureOut">
              <a:rPr lang="de-DE" smtClean="0"/>
              <a:t>27.06.2023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B188-066F-435C-ADAE-2B3B919AD4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365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9E3-E8A3-4F22-B31C-861B03A16427}" type="datetimeFigureOut">
              <a:rPr lang="de-DE" smtClean="0"/>
              <a:t>27.06.2023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B188-066F-435C-ADAE-2B3B919AD4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60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9E3-E8A3-4F22-B31C-861B03A16427}" type="datetimeFigureOut">
              <a:rPr lang="de-DE" smtClean="0"/>
              <a:t>27.06.2023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B188-066F-435C-ADAE-2B3B919AD4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9E3-E8A3-4F22-B31C-861B03A16427}" type="datetimeFigureOut">
              <a:rPr lang="de-DE" smtClean="0"/>
              <a:t>27.06.2023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B188-066F-435C-ADAE-2B3B919AD4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636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9E3-E8A3-4F22-B31C-861B03A16427}" type="datetimeFigureOut">
              <a:rPr lang="de-DE" smtClean="0"/>
              <a:t>27.06.2023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B188-066F-435C-ADAE-2B3B919AD4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246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9E3-E8A3-4F22-B31C-861B03A16427}" type="datetimeFigureOut">
              <a:rPr lang="de-DE" smtClean="0"/>
              <a:t>27.06.2023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B188-066F-435C-ADAE-2B3B919AD4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69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9E3-E8A3-4F22-B31C-861B03A16427}" type="datetimeFigureOut">
              <a:rPr lang="de-DE" smtClean="0"/>
              <a:t>27.06.2023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B188-066F-435C-ADAE-2B3B919AD4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183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9E3-E8A3-4F22-B31C-861B03A16427}" type="datetimeFigureOut">
              <a:rPr lang="de-DE" smtClean="0"/>
              <a:t>27.06.2023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B188-066F-435C-ADAE-2B3B919AD4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86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9E3-E8A3-4F22-B31C-861B03A16427}" type="datetimeFigureOut">
              <a:rPr lang="de-DE" smtClean="0"/>
              <a:t>27.06.2023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B188-066F-435C-ADAE-2B3B919AD4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3777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9E3-E8A3-4F22-B31C-861B03A16427}" type="datetimeFigureOut">
              <a:rPr lang="de-DE" smtClean="0"/>
              <a:t>27.06.2023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B188-066F-435C-ADAE-2B3B919AD4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04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439E3-E8A3-4F22-B31C-861B03A16427}" type="datetimeFigureOut">
              <a:rPr lang="de-DE" smtClean="0"/>
              <a:t>27.06.2023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CB188-066F-435C-ADAE-2B3B919AD4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350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4C824A1-4BD3-4F81-9BE1-694AB81C6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76331" y="63399"/>
            <a:ext cx="266804" cy="53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1" rIns="132080" bIns="66041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2601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ABF04440-AB07-435E-9269-8468DBC72BCD}"/>
              </a:ext>
            </a:extLst>
          </p:cNvPr>
          <p:cNvSpPr/>
          <p:nvPr/>
        </p:nvSpPr>
        <p:spPr>
          <a:xfrm>
            <a:off x="1156722" y="839745"/>
            <a:ext cx="4544556" cy="243428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aute 2">
            <a:extLst>
              <a:ext uri="{FF2B5EF4-FFF2-40B4-BE49-F238E27FC236}">
                <a16:creationId xmlns:a16="http://schemas.microsoft.com/office/drawing/2014/main" id="{22CE620A-A14A-4C17-8643-4262B657ED42}"/>
              </a:ext>
            </a:extLst>
          </p:cNvPr>
          <p:cNvSpPr/>
          <p:nvPr/>
        </p:nvSpPr>
        <p:spPr>
          <a:xfrm>
            <a:off x="264915" y="3480216"/>
            <a:ext cx="1865455" cy="1800000"/>
          </a:xfrm>
          <a:prstGeom prst="diamond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390" r="-22390"/>
            </a:stretch>
          </a:blipFill>
          <a:ln w="190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aute 10">
            <a:extLst>
              <a:ext uri="{FF2B5EF4-FFF2-40B4-BE49-F238E27FC236}">
                <a16:creationId xmlns:a16="http://schemas.microsoft.com/office/drawing/2014/main" id="{38661E63-B6BB-49CC-AE73-42D8EB1387E2}"/>
              </a:ext>
            </a:extLst>
          </p:cNvPr>
          <p:cNvSpPr/>
          <p:nvPr/>
        </p:nvSpPr>
        <p:spPr>
          <a:xfrm>
            <a:off x="4790000" y="3480216"/>
            <a:ext cx="1865455" cy="1800000"/>
          </a:xfrm>
          <a:prstGeom prst="diamon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947" t="1349" r="-25159" b="-3966"/>
            </a:stretch>
          </a:blipFill>
          <a:ln w="190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aute 11">
            <a:extLst>
              <a:ext uri="{FF2B5EF4-FFF2-40B4-BE49-F238E27FC236}">
                <a16:creationId xmlns:a16="http://schemas.microsoft.com/office/drawing/2014/main" id="{03A2E7F0-DA0E-42C3-A6B0-36BC81288C0F}"/>
              </a:ext>
            </a:extLst>
          </p:cNvPr>
          <p:cNvSpPr/>
          <p:nvPr/>
        </p:nvSpPr>
        <p:spPr>
          <a:xfrm>
            <a:off x="2535264" y="3490993"/>
            <a:ext cx="1865455" cy="1800000"/>
          </a:xfrm>
          <a:prstGeom prst="diamond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6178" r="16178"/>
            </a:stretch>
          </a:blipFill>
          <a:ln w="190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3F00991-C2A3-4E51-BB09-F4723BE53D49}"/>
              </a:ext>
            </a:extLst>
          </p:cNvPr>
          <p:cNvSpPr/>
          <p:nvPr/>
        </p:nvSpPr>
        <p:spPr>
          <a:xfrm>
            <a:off x="-3021" y="9114001"/>
            <a:ext cx="6861021" cy="791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Bild 2" descr="Logo_BildungsIntegrationsregion_zugeschnitten">
            <a:extLst>
              <a:ext uri="{FF2B5EF4-FFF2-40B4-BE49-F238E27FC236}">
                <a16:creationId xmlns:a16="http://schemas.microsoft.com/office/drawing/2014/main" id="{375B805D-0ACA-4AFE-B1AE-DB2ECF3F523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389" y="9140404"/>
            <a:ext cx="1424940" cy="70199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D5C515D6-90C5-4002-B3DE-46E6C2B8A7E4}"/>
              </a:ext>
            </a:extLst>
          </p:cNvPr>
          <p:cNvSpPr txBox="1"/>
          <p:nvPr/>
        </p:nvSpPr>
        <p:spPr>
          <a:xfrm>
            <a:off x="149339" y="8694459"/>
            <a:ext cx="6277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bg1"/>
                </a:solidFill>
              </a:rPr>
              <a:t>Ansprechpersonen in der Schule</a:t>
            </a:r>
            <a:r>
              <a:rPr lang="de-DE" sz="1200" dirty="0">
                <a:solidFill>
                  <a:schemeClr val="bg1"/>
                </a:solidFill>
              </a:rPr>
              <a:t>: Frau Fichera und Frau </a:t>
            </a:r>
            <a:r>
              <a:rPr lang="de-DE" sz="1200" dirty="0" err="1">
                <a:solidFill>
                  <a:schemeClr val="bg1"/>
                </a:solidFill>
              </a:rPr>
              <a:t>Moghrabi</a:t>
            </a:r>
            <a:r>
              <a:rPr lang="de-DE" sz="1200" dirty="0">
                <a:solidFill>
                  <a:schemeClr val="bg1"/>
                </a:solidFill>
              </a:rPr>
              <a:t> (Elternbegleiterin) 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C3A218C0-D2AB-4862-A300-3D986633E81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802" y="9154593"/>
            <a:ext cx="863425" cy="710813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72F497F5-2AC2-40CD-B3AE-62CA49834828}"/>
              </a:ext>
            </a:extLst>
          </p:cNvPr>
          <p:cNvSpPr txBox="1"/>
          <p:nvPr/>
        </p:nvSpPr>
        <p:spPr>
          <a:xfrm rot="-2700000">
            <a:off x="985998" y="4619878"/>
            <a:ext cx="2120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 © Robert Kneschke - Fotolia 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B253D3E-BB19-4741-A56C-F4EE54A00723}"/>
              </a:ext>
            </a:extLst>
          </p:cNvPr>
          <p:cNvSpPr txBox="1"/>
          <p:nvPr/>
        </p:nvSpPr>
        <p:spPr>
          <a:xfrm>
            <a:off x="628842" y="3319670"/>
            <a:ext cx="117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ED013830-08F1-4290-9439-CB11F525EF10}"/>
              </a:ext>
            </a:extLst>
          </p:cNvPr>
          <p:cNvSpPr txBox="1"/>
          <p:nvPr/>
        </p:nvSpPr>
        <p:spPr>
          <a:xfrm>
            <a:off x="476442" y="2330665"/>
            <a:ext cx="117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B4E0246-5670-4EEF-9E7C-06E1233B4F77}"/>
              </a:ext>
            </a:extLst>
          </p:cNvPr>
          <p:cNvSpPr txBox="1"/>
          <p:nvPr/>
        </p:nvSpPr>
        <p:spPr>
          <a:xfrm rot="-2700000">
            <a:off x="5596291" y="4694847"/>
            <a:ext cx="17220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bg1"/>
                </a:solidFill>
              </a:rPr>
              <a:t>© </a:t>
            </a:r>
            <a:r>
              <a:rPr lang="de-DE" sz="900" dirty="0" err="1">
                <a:solidFill>
                  <a:schemeClr val="bg1"/>
                </a:solidFill>
              </a:rPr>
              <a:t>istock</a:t>
            </a:r>
            <a:r>
              <a:rPr lang="de-DE" sz="900" dirty="0">
                <a:solidFill>
                  <a:schemeClr val="bg1"/>
                </a:solidFill>
              </a:rPr>
              <a:t> – Cecilie </a:t>
            </a:r>
            <a:r>
              <a:rPr lang="de-DE" sz="900" dirty="0" err="1">
                <a:solidFill>
                  <a:schemeClr val="bg1"/>
                </a:solidFill>
              </a:rPr>
              <a:t>Arcurs</a:t>
            </a:r>
            <a:endParaRPr lang="de-DE" sz="900" dirty="0">
              <a:solidFill>
                <a:schemeClr val="bg1"/>
              </a:solidFill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3112E3E0-DA72-48F6-878C-F0077A52C7F0}"/>
              </a:ext>
            </a:extLst>
          </p:cNvPr>
          <p:cNvSpPr/>
          <p:nvPr/>
        </p:nvSpPr>
        <p:spPr>
          <a:xfrm>
            <a:off x="0" y="1715"/>
            <a:ext cx="6861021" cy="791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C5BA340-1DE0-4E60-8F20-430C5AFE0D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2" y="169804"/>
            <a:ext cx="2644055" cy="541709"/>
          </a:xfrm>
          <a:prstGeom prst="rect">
            <a:avLst/>
          </a:prstGeom>
        </p:spPr>
      </p:pic>
      <p:pic>
        <p:nvPicPr>
          <p:cNvPr id="21" name="Grafik 20" descr="H:\bildungsbüro-kiz\Ablage 2013ff\PR\Logos\Logo KI - Kreis Paderborn.JPG">
            <a:extLst>
              <a:ext uri="{FF2B5EF4-FFF2-40B4-BE49-F238E27FC236}">
                <a16:creationId xmlns:a16="http://schemas.microsoft.com/office/drawing/2014/main" id="{6E142F92-953A-461C-B510-10C604A8073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982" y="155202"/>
            <a:ext cx="1989761" cy="5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D18DE73F-2152-450D-8AB3-F76BA9D7A8F8}"/>
              </a:ext>
            </a:extLst>
          </p:cNvPr>
          <p:cNvSpPr txBox="1"/>
          <p:nvPr/>
        </p:nvSpPr>
        <p:spPr>
          <a:xfrm rot="-2700000">
            <a:off x="3324516" y="4760713"/>
            <a:ext cx="17220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© </a:t>
            </a:r>
            <a:r>
              <a:rPr lang="de-DE" sz="800" dirty="0" err="1">
                <a:solidFill>
                  <a:schemeClr val="bg1"/>
                </a:solidFill>
              </a:rPr>
              <a:t>Fotalia</a:t>
            </a:r>
            <a:r>
              <a:rPr lang="de-DE" sz="800" dirty="0">
                <a:solidFill>
                  <a:schemeClr val="bg1"/>
                </a:solidFill>
              </a:rPr>
              <a:t> –  Andres Rodriguez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14C97F3-7E20-4FBB-ABD8-4D1B66B8550D}"/>
              </a:ext>
            </a:extLst>
          </p:cNvPr>
          <p:cNvSpPr txBox="1"/>
          <p:nvPr/>
        </p:nvSpPr>
        <p:spPr>
          <a:xfrm>
            <a:off x="-1" y="769512"/>
            <a:ext cx="1939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GSV Riemeke-Theodor</a:t>
            </a:r>
          </a:p>
          <a:p>
            <a:r>
              <a:rPr lang="de-DE" sz="1200" dirty="0">
                <a:solidFill>
                  <a:schemeClr val="bg1"/>
                </a:solidFill>
              </a:rPr>
              <a:t>Tel.: 05251-35079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EB2A838-AB0C-4302-9F74-01A41DB6A1E7}"/>
              </a:ext>
            </a:extLst>
          </p:cNvPr>
          <p:cNvSpPr txBox="1"/>
          <p:nvPr/>
        </p:nvSpPr>
        <p:spPr>
          <a:xfrm>
            <a:off x="209960" y="5486405"/>
            <a:ext cx="1975364" cy="252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120" algn="ctr">
              <a:spcBef>
                <a:spcPts val="220"/>
              </a:spcBef>
              <a:spcAft>
                <a:spcPts val="0"/>
              </a:spcAft>
            </a:pPr>
            <a:r>
              <a:rPr lang="ar-SY" sz="1200" b="1" kern="0" dirty="0">
                <a:solidFill>
                  <a:srgbClr val="FFFFFF"/>
                </a:solidFill>
                <a:latin typeface="Carlito"/>
                <a:ea typeface="Carlito"/>
                <a:cs typeface="Times New Roman" panose="02020603050405020304" pitchFamily="18" charset="0"/>
              </a:rPr>
              <a:t>من  و  أين ؟</a:t>
            </a:r>
            <a:endParaRPr lang="de-DE" sz="1200" b="1" kern="0" dirty="0">
              <a:latin typeface="Carlito"/>
              <a:ea typeface="Carlito"/>
              <a:cs typeface="Carlito"/>
            </a:endParaRPr>
          </a:p>
          <a:p>
            <a:pPr>
              <a:spcBef>
                <a:spcPts val="35"/>
              </a:spcBef>
              <a:spcAft>
                <a:spcPts val="0"/>
              </a:spcAft>
            </a:pPr>
            <a:r>
              <a:rPr lang="de-DE" sz="1200" b="1" dirty="0">
                <a:latin typeface="Carlito"/>
                <a:ea typeface="Carlito"/>
                <a:cs typeface="Carlito"/>
              </a:rPr>
              <a:t> </a:t>
            </a:r>
            <a:endParaRPr lang="de-DE" sz="1200" dirty="0">
              <a:latin typeface="Carlito"/>
              <a:ea typeface="Carlito"/>
              <a:cs typeface="Carlito"/>
            </a:endParaRPr>
          </a:p>
          <a:p>
            <a:pPr marL="342900" marR="150495" lvl="0" indent="-342900" algn="r" rtl="1">
              <a:lnSpc>
                <a:spcPct val="97000"/>
              </a:lnSpc>
              <a:spcAft>
                <a:spcPts val="0"/>
              </a:spcAft>
              <a:buClr>
                <a:srgbClr val="FFFFFF"/>
              </a:buClr>
              <a:buFont typeface="Arial" panose="020B0604020202020204" pitchFamily="34" charset="0"/>
              <a:buChar char="•"/>
              <a:tabLst>
                <a:tab pos="358140" algn="l"/>
                <a:tab pos="358775" algn="l"/>
              </a:tabLst>
            </a:pPr>
            <a:r>
              <a:rPr lang="ar-SY" sz="1200" b="1" dirty="0">
                <a:solidFill>
                  <a:srgbClr val="FFFFFF"/>
                </a:solidFill>
                <a:latin typeface="Carlito"/>
                <a:ea typeface="Carlito"/>
                <a:cs typeface="Times New Roman" panose="02020603050405020304" pitchFamily="18" charset="0"/>
              </a:rPr>
              <a:t>يجتمع شخص واحد من العائلة مرة واحدة اسبوعيا لمدة ساعتين مع مجموعة الأهالي الآخرين</a:t>
            </a:r>
            <a:r>
              <a:rPr lang="ar-SY" sz="1200" b="1" dirty="0">
                <a:solidFill>
                  <a:srgbClr val="FFFFFF"/>
                </a:solidFill>
                <a:latin typeface="Carlito"/>
                <a:ea typeface="Carlito"/>
                <a:cs typeface="Carlito"/>
              </a:rPr>
              <a:t>.</a:t>
            </a:r>
            <a:endParaRPr lang="de-DE" sz="1200" dirty="0">
              <a:latin typeface="Carlito"/>
              <a:ea typeface="Carlito"/>
              <a:cs typeface="Carlito"/>
            </a:endParaRPr>
          </a:p>
          <a:p>
            <a:pPr marR="150495" algn="r" rtl="1">
              <a:lnSpc>
                <a:spcPct val="97000"/>
              </a:lnSpc>
              <a:spcAft>
                <a:spcPts val="0"/>
              </a:spcAft>
              <a:tabLst>
                <a:tab pos="358140" algn="l"/>
                <a:tab pos="358775" algn="l"/>
              </a:tabLst>
            </a:pPr>
            <a:r>
              <a:rPr lang="ar-SY" sz="1200" b="1" dirty="0">
                <a:solidFill>
                  <a:srgbClr val="FFFFFF"/>
                </a:solidFill>
                <a:latin typeface="Carlito"/>
                <a:ea typeface="Carlito"/>
                <a:cs typeface="Carlito"/>
              </a:rPr>
              <a:t> </a:t>
            </a:r>
            <a:endParaRPr lang="de-DE" sz="1200" dirty="0">
              <a:latin typeface="Carlito"/>
              <a:ea typeface="Carlito"/>
              <a:cs typeface="Carlito"/>
            </a:endParaRPr>
          </a:p>
          <a:p>
            <a:pPr marL="342900" marR="150495" lvl="0" indent="-342900" algn="r" rtl="1">
              <a:lnSpc>
                <a:spcPct val="97000"/>
              </a:lnSpc>
              <a:spcAft>
                <a:spcPts val="0"/>
              </a:spcAft>
              <a:buClr>
                <a:srgbClr val="FFFFFF"/>
              </a:buClr>
              <a:buFont typeface="Arial" panose="020B0604020202020204" pitchFamily="34" charset="0"/>
              <a:buChar char="•"/>
              <a:tabLst>
                <a:tab pos="358140" algn="l"/>
                <a:tab pos="358775" algn="l"/>
              </a:tabLst>
            </a:pPr>
            <a:r>
              <a:rPr lang="ar-SY" sz="1200" b="1" dirty="0">
                <a:solidFill>
                  <a:srgbClr val="FFFFFF"/>
                </a:solidFill>
                <a:latin typeface="Carlito"/>
                <a:ea typeface="Carlito"/>
                <a:cs typeface="Times New Roman" panose="02020603050405020304" pitchFamily="18" charset="0"/>
              </a:rPr>
              <a:t>المكان  و الزمان</a:t>
            </a:r>
            <a:r>
              <a:rPr lang="ar-SY" sz="1200" b="1" dirty="0">
                <a:solidFill>
                  <a:srgbClr val="FFFFFF"/>
                </a:solidFill>
                <a:latin typeface="Carlito"/>
                <a:ea typeface="Carlito"/>
                <a:cs typeface="Carlito"/>
              </a:rPr>
              <a:t>: </a:t>
            </a:r>
            <a:r>
              <a:rPr lang="ar-SY" sz="1200" b="1" dirty="0">
                <a:solidFill>
                  <a:srgbClr val="FFFFFF"/>
                </a:solidFill>
                <a:latin typeface="Carlito"/>
                <a:ea typeface="Carlito"/>
                <a:cs typeface="Times New Roman" panose="02020603050405020304" pitchFamily="18" charset="0"/>
              </a:rPr>
              <a:t>في المدرسة كل يوم ثلاثاء من الساعة الثامنة صباحا حتى الساعة العاشرة</a:t>
            </a:r>
            <a:r>
              <a:rPr lang="ar-SY" sz="1200" b="1" dirty="0">
                <a:solidFill>
                  <a:srgbClr val="FFFFFF"/>
                </a:solidFill>
                <a:latin typeface="Carlito"/>
                <a:ea typeface="Carlito"/>
                <a:cs typeface="Carlito"/>
              </a:rPr>
              <a:t>.</a:t>
            </a:r>
            <a:endParaRPr lang="de-DE" sz="1200" dirty="0">
              <a:latin typeface="Carlito"/>
              <a:ea typeface="Carlito"/>
              <a:cs typeface="Carlito"/>
            </a:endParaRPr>
          </a:p>
          <a:p>
            <a:pPr marR="150495" algn="r" rtl="1">
              <a:lnSpc>
                <a:spcPct val="97000"/>
              </a:lnSpc>
              <a:spcAft>
                <a:spcPts val="0"/>
              </a:spcAft>
              <a:tabLst>
                <a:tab pos="358140" algn="l"/>
                <a:tab pos="358775" algn="l"/>
              </a:tabLst>
            </a:pPr>
            <a:r>
              <a:rPr lang="ar-SY" sz="1200" b="1" dirty="0">
                <a:solidFill>
                  <a:srgbClr val="FFFFFF"/>
                </a:solidFill>
                <a:latin typeface="Carlito"/>
                <a:ea typeface="Carlito"/>
                <a:cs typeface="Carlito"/>
              </a:rPr>
              <a:t> </a:t>
            </a:r>
            <a:endParaRPr lang="de-DE" sz="1200" dirty="0">
              <a:latin typeface="Carlito"/>
              <a:ea typeface="Carlito"/>
              <a:cs typeface="Carlito"/>
            </a:endParaRPr>
          </a:p>
          <a:p>
            <a:pPr marL="342900" marR="150495" lvl="0" indent="-342900" algn="r" rtl="1">
              <a:lnSpc>
                <a:spcPct val="97000"/>
              </a:lnSpc>
              <a:spcAft>
                <a:spcPts val="0"/>
              </a:spcAft>
              <a:buClr>
                <a:srgbClr val="FFFFFF"/>
              </a:buClr>
              <a:buFont typeface="Arial" panose="020B0604020202020204" pitchFamily="34" charset="0"/>
              <a:buChar char="•"/>
              <a:tabLst>
                <a:tab pos="358140" algn="l"/>
                <a:tab pos="358775" algn="l"/>
              </a:tabLst>
            </a:pPr>
            <a:r>
              <a:rPr lang="ar-SY" sz="1200" b="1" dirty="0">
                <a:solidFill>
                  <a:srgbClr val="FFFFFF"/>
                </a:solidFill>
                <a:latin typeface="Carlito"/>
                <a:ea typeface="Carlito"/>
                <a:cs typeface="Times New Roman" panose="02020603050405020304" pitchFamily="18" charset="0"/>
              </a:rPr>
              <a:t>التكلفة</a:t>
            </a:r>
            <a:r>
              <a:rPr lang="ar-SY" sz="1200" b="1" dirty="0">
                <a:solidFill>
                  <a:srgbClr val="FFFFFF"/>
                </a:solidFill>
                <a:latin typeface="Carlito"/>
                <a:ea typeface="Carlito"/>
                <a:cs typeface="Carlito"/>
              </a:rPr>
              <a:t>:  </a:t>
            </a:r>
            <a:r>
              <a:rPr lang="ar-SY" sz="1200" b="1" dirty="0">
                <a:solidFill>
                  <a:srgbClr val="FFFFFF"/>
                </a:solidFill>
                <a:latin typeface="Carlito"/>
                <a:ea typeface="Carlito"/>
                <a:cs typeface="Times New Roman" panose="02020603050405020304" pitchFamily="18" charset="0"/>
              </a:rPr>
              <a:t>لا شيء</a:t>
            </a:r>
            <a:endParaRPr lang="de-DE" sz="1200" dirty="0">
              <a:latin typeface="Carlito"/>
              <a:ea typeface="Carlito"/>
              <a:cs typeface="Carlito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A1A3437-4D09-4C29-9AA2-865DB0A63FC3}"/>
              </a:ext>
            </a:extLst>
          </p:cNvPr>
          <p:cNvSpPr txBox="1"/>
          <p:nvPr/>
        </p:nvSpPr>
        <p:spPr>
          <a:xfrm>
            <a:off x="2541480" y="5505477"/>
            <a:ext cx="1975363" cy="2595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1200" b="1" dirty="0">
                <a:solidFill>
                  <a:srgbClr val="FFFFFF"/>
                </a:solidFill>
                <a:latin typeface="Carlito"/>
                <a:ea typeface="Carlito"/>
                <a:cs typeface="Times New Roman" panose="02020603050405020304" pitchFamily="18" charset="0"/>
              </a:rPr>
              <a:t>مالذي احصل عليه من هذا البرنامج؟</a:t>
            </a:r>
            <a:endParaRPr lang="de-DE" sz="1200" b="1" dirty="0">
              <a:solidFill>
                <a:srgbClr val="FFFFFF"/>
              </a:solidFill>
              <a:latin typeface="Carlito"/>
              <a:ea typeface="Carlito"/>
              <a:cs typeface="Times New Roman" panose="02020603050405020304" pitchFamily="18" charset="0"/>
            </a:endParaRPr>
          </a:p>
          <a:p>
            <a:endParaRPr lang="de-DE" sz="1200" dirty="0">
              <a:solidFill>
                <a:srgbClr val="FFFFFF"/>
              </a:solidFill>
              <a:latin typeface="Carlito"/>
              <a:ea typeface="Carlito"/>
              <a:cs typeface="Times New Roman" panose="02020603050405020304" pitchFamily="18" charset="0"/>
            </a:endParaRPr>
          </a:p>
          <a:p>
            <a:pPr marL="342900" lvl="0" indent="-342900" algn="r" rtl="1">
              <a:spcBef>
                <a:spcPts val="220"/>
              </a:spcBef>
              <a:spcAft>
                <a:spcPts val="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ar-SY" sz="1200" b="1" kern="0" dirty="0">
                <a:solidFill>
                  <a:srgbClr val="FFFFFF"/>
                </a:solidFill>
                <a:latin typeface="Carlito"/>
                <a:ea typeface="Carlito"/>
                <a:cs typeface="Times New Roman" panose="02020603050405020304" pitchFamily="18" charset="0"/>
              </a:rPr>
              <a:t>سأتعرف على الأهالي الآخرين ويمكن تبادل الأفكار معهم</a:t>
            </a:r>
            <a:r>
              <a:rPr lang="ar-SY" sz="1200" b="1" kern="0" dirty="0">
                <a:solidFill>
                  <a:srgbClr val="FFFFFF"/>
                </a:solidFill>
                <a:latin typeface="Carlito"/>
                <a:ea typeface="Carlito"/>
                <a:cs typeface="Carlito"/>
              </a:rPr>
              <a:t>.</a:t>
            </a:r>
            <a:endParaRPr lang="de-DE" sz="1200" b="1" kern="0" dirty="0">
              <a:latin typeface="Carlito"/>
              <a:ea typeface="Carlito"/>
              <a:cs typeface="Carlito"/>
            </a:endParaRPr>
          </a:p>
          <a:p>
            <a:pPr marL="342900" lvl="0" indent="-342900" algn="r" rtl="1">
              <a:spcBef>
                <a:spcPts val="220"/>
              </a:spcBef>
              <a:spcAft>
                <a:spcPts val="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ar-SY" sz="1200" b="1" kern="0" dirty="0">
                <a:solidFill>
                  <a:srgbClr val="FFFFFF"/>
                </a:solidFill>
                <a:latin typeface="Carlito"/>
                <a:ea typeface="Carlito"/>
                <a:cs typeface="Times New Roman" panose="02020603050405020304" pitchFamily="18" charset="0"/>
              </a:rPr>
              <a:t>ساطلع على مايتعلمه طفلي في المدرسة</a:t>
            </a:r>
            <a:r>
              <a:rPr lang="ar-SY" sz="1200" b="1" kern="0" dirty="0">
                <a:solidFill>
                  <a:srgbClr val="FFFFFF"/>
                </a:solidFill>
                <a:latin typeface="Carlito"/>
                <a:ea typeface="Carlito"/>
                <a:cs typeface="Carlito"/>
              </a:rPr>
              <a:t>.</a:t>
            </a:r>
            <a:endParaRPr lang="de-DE" sz="1200" b="1" kern="0" dirty="0">
              <a:latin typeface="Carlito"/>
              <a:ea typeface="Carlito"/>
              <a:cs typeface="Carlito"/>
            </a:endParaRPr>
          </a:p>
          <a:p>
            <a:pPr marL="342900" lvl="0" indent="-342900" algn="r" rtl="1">
              <a:spcBef>
                <a:spcPts val="220"/>
              </a:spcBef>
              <a:spcAft>
                <a:spcPts val="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ar-SY" sz="1200" b="1" kern="0" dirty="0">
                <a:solidFill>
                  <a:srgbClr val="FFFFFF"/>
                </a:solidFill>
                <a:latin typeface="Carlito"/>
                <a:ea typeface="Carlito"/>
                <a:cs typeface="Times New Roman" panose="02020603050405020304" pitchFamily="18" charset="0"/>
              </a:rPr>
              <a:t>من خلال المشاركة في البرنامج ساتعلم كيف يمكنني أن ادعم طفلي لغويا وبشكل عام</a:t>
            </a:r>
            <a:r>
              <a:rPr lang="ar-SY" sz="1200" b="1" kern="0" dirty="0">
                <a:solidFill>
                  <a:srgbClr val="FFFFFF"/>
                </a:solidFill>
                <a:latin typeface="Carlito"/>
                <a:ea typeface="Carlito"/>
                <a:cs typeface="Carlito"/>
              </a:rPr>
              <a:t>.</a:t>
            </a:r>
            <a:r>
              <a:rPr lang="de-DE" sz="1200" b="1" kern="0" dirty="0">
                <a:latin typeface="Carlito"/>
                <a:ea typeface="Carlito"/>
                <a:cs typeface="Carlito"/>
              </a:rPr>
              <a:t> </a:t>
            </a:r>
          </a:p>
          <a:p>
            <a:pPr marL="342900" lvl="0" indent="-342900" algn="r" rtl="1">
              <a:spcBef>
                <a:spcPts val="220"/>
              </a:spcBef>
              <a:spcAft>
                <a:spcPts val="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ar-SY" sz="1200" b="1" dirty="0">
                <a:solidFill>
                  <a:srgbClr val="FFFFFF"/>
                </a:solidFill>
                <a:latin typeface="Carlito"/>
                <a:ea typeface="Carlito"/>
                <a:cs typeface="Times New Roman" panose="02020603050405020304" pitchFamily="18" charset="0"/>
              </a:rPr>
              <a:t>سأتمكن من مساعدة أطفالي على تحسين مهاراتهم اللغوي</a:t>
            </a:r>
            <a:r>
              <a:rPr lang="de-DE" sz="1200" b="1" dirty="0">
                <a:solidFill>
                  <a:srgbClr val="FFFFFF"/>
                </a:solidFill>
                <a:latin typeface="Carlito"/>
                <a:ea typeface="Carlito"/>
                <a:cs typeface="Times New Roman" panose="02020603050405020304" pitchFamily="18" charset="0"/>
              </a:rPr>
              <a:t>.</a:t>
            </a:r>
            <a:endParaRPr lang="de-DE" sz="1200" b="1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65F183D-50ED-4246-9FD2-0AA8E3D94F12}"/>
              </a:ext>
            </a:extLst>
          </p:cNvPr>
          <p:cNvSpPr txBox="1"/>
          <p:nvPr/>
        </p:nvSpPr>
        <p:spPr>
          <a:xfrm>
            <a:off x="5025603" y="5522581"/>
            <a:ext cx="1607938" cy="302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rtl="1">
              <a:spcBef>
                <a:spcPts val="220"/>
              </a:spcBef>
              <a:buClr>
                <a:srgbClr val="FFFFFF"/>
              </a:buClr>
            </a:pPr>
            <a:r>
              <a:rPr lang="ar-SA" sz="1200" b="1" kern="0" dirty="0">
                <a:solidFill>
                  <a:srgbClr val="FFFFFF"/>
                </a:solidFill>
                <a:latin typeface="Carlito"/>
                <a:ea typeface="Carlito"/>
                <a:cs typeface="Times New Roman" panose="02020603050405020304" pitchFamily="18" charset="0"/>
              </a:rPr>
              <a:t>ماهو هذا البرنامج؟</a:t>
            </a:r>
            <a:endParaRPr lang="de-DE" sz="1200" b="1" kern="0" dirty="0">
              <a:latin typeface="Carlito"/>
              <a:ea typeface="Carlito"/>
              <a:cs typeface="Carlito"/>
            </a:endParaRPr>
          </a:p>
          <a:p>
            <a:pPr marR="69215" algn="r" rtl="1">
              <a:lnSpc>
                <a:spcPct val="96000"/>
              </a:lnSpc>
              <a:spcAft>
                <a:spcPts val="0"/>
              </a:spcAft>
              <a:tabLst>
                <a:tab pos="244475" algn="l"/>
              </a:tabLst>
            </a:pPr>
            <a:r>
              <a:rPr lang="de-DE" sz="1200" dirty="0">
                <a:solidFill>
                  <a:srgbClr val="FFFFFF"/>
                </a:solidFill>
                <a:latin typeface="Carlito"/>
                <a:ea typeface="Carlito"/>
                <a:cs typeface="Carlito"/>
              </a:rPr>
              <a:t> </a:t>
            </a:r>
            <a:endParaRPr lang="de-DE" sz="1200" dirty="0">
              <a:latin typeface="Carlito"/>
              <a:ea typeface="Carlito"/>
              <a:cs typeface="Carlito"/>
            </a:endParaRPr>
          </a:p>
          <a:p>
            <a:pPr marL="342900" marR="69215" lvl="0" indent="-342900" algn="r" rtl="1">
              <a:lnSpc>
                <a:spcPct val="96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4475" algn="l"/>
              </a:tabLst>
            </a:pPr>
            <a:r>
              <a:rPr lang="ar-SY" sz="1200" b="1" dirty="0">
                <a:solidFill>
                  <a:srgbClr val="FFFFFF"/>
                </a:solidFill>
                <a:latin typeface="Carlito"/>
                <a:ea typeface="Carlito"/>
                <a:cs typeface="Times New Roman" panose="02020603050405020304" pitchFamily="18" charset="0"/>
              </a:rPr>
              <a:t>هو برنامج موجه</a:t>
            </a:r>
            <a:r>
              <a:rPr lang="ar-SY" sz="1200" dirty="0">
                <a:solidFill>
                  <a:srgbClr val="FFFFFF"/>
                </a:solidFill>
                <a:latin typeface="Carlito"/>
                <a:ea typeface="Carlito"/>
                <a:cs typeface="Carlito"/>
              </a:rPr>
              <a:t> </a:t>
            </a:r>
            <a:r>
              <a:rPr lang="ar-SY" sz="1200" b="1" dirty="0">
                <a:solidFill>
                  <a:srgbClr val="FFFFFF"/>
                </a:solidFill>
                <a:latin typeface="Carlito"/>
                <a:ea typeface="Carlito"/>
                <a:cs typeface="Times New Roman" panose="02020603050405020304" pitchFamily="18" charset="0"/>
              </a:rPr>
              <a:t>للآباء وخاصة ذوي الأصول المهاجرة وأطفالهم</a:t>
            </a:r>
            <a:r>
              <a:rPr lang="ar-SY" sz="1200" b="1" dirty="0">
                <a:solidFill>
                  <a:srgbClr val="FFFFFF"/>
                </a:solidFill>
                <a:latin typeface="Carlito"/>
                <a:ea typeface="Carlito"/>
                <a:cs typeface="Carlito"/>
              </a:rPr>
              <a:t> </a:t>
            </a:r>
            <a:r>
              <a:rPr lang="ar-SY" sz="1200" b="1" dirty="0">
                <a:solidFill>
                  <a:srgbClr val="FFFFFF"/>
                </a:solidFill>
                <a:latin typeface="Carlito"/>
                <a:ea typeface="Carlito"/>
                <a:cs typeface="Times New Roman" panose="02020603050405020304" pitchFamily="18" charset="0"/>
              </a:rPr>
              <a:t>حيث يتيح  لهم فرصة اضافية لكي يتعلم أطفالهم اللغة الأم بطريقة مثالية</a:t>
            </a:r>
            <a:r>
              <a:rPr lang="ar-SY" sz="1200" b="1" dirty="0">
                <a:solidFill>
                  <a:srgbClr val="FFFFFF"/>
                </a:solidFill>
                <a:latin typeface="Carlito"/>
                <a:ea typeface="Carlito"/>
                <a:cs typeface="Carlito"/>
              </a:rPr>
              <a:t>.</a:t>
            </a:r>
            <a:endParaRPr lang="de-DE" sz="1200" dirty="0">
              <a:latin typeface="Carlito"/>
              <a:ea typeface="Carlito"/>
              <a:cs typeface="Carlito"/>
            </a:endParaRPr>
          </a:p>
          <a:p>
            <a:pPr marL="342900" marR="69215" lvl="0" indent="-342900" algn="r" rtl="1">
              <a:lnSpc>
                <a:spcPct val="96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4475" algn="l"/>
              </a:tabLst>
            </a:pPr>
            <a:r>
              <a:rPr lang="ar-SY" sz="1200" b="1" dirty="0">
                <a:solidFill>
                  <a:srgbClr val="FFFFFF"/>
                </a:solidFill>
                <a:latin typeface="Carlito"/>
                <a:ea typeface="Carlito"/>
                <a:cs typeface="Times New Roman" panose="02020603050405020304" pitchFamily="18" charset="0"/>
              </a:rPr>
              <a:t>سيتم خلال البرنامج مناقشة</a:t>
            </a:r>
            <a:r>
              <a:rPr lang="ar-SY" sz="1200" dirty="0">
                <a:solidFill>
                  <a:srgbClr val="FFFFFF"/>
                </a:solidFill>
                <a:latin typeface="Carlito"/>
                <a:ea typeface="Carlito"/>
                <a:cs typeface="Carlito"/>
              </a:rPr>
              <a:t> </a:t>
            </a:r>
            <a:r>
              <a:rPr lang="ar-SY" sz="1200" b="1" dirty="0">
                <a:solidFill>
                  <a:srgbClr val="FFFFFF"/>
                </a:solidFill>
                <a:latin typeface="Carlito"/>
                <a:ea typeface="Carlito"/>
                <a:cs typeface="Times New Roman" panose="02020603050405020304" pitchFamily="18" charset="0"/>
              </a:rPr>
              <a:t>محتوى الحصص المدرسية اليومية للأولاد من خلال</a:t>
            </a:r>
            <a:r>
              <a:rPr lang="ar-SY" sz="1200" dirty="0">
                <a:solidFill>
                  <a:srgbClr val="FFFFFF"/>
                </a:solidFill>
                <a:latin typeface="Carlito"/>
                <a:ea typeface="Carlito"/>
                <a:cs typeface="Carlito"/>
              </a:rPr>
              <a:t> </a:t>
            </a:r>
            <a:r>
              <a:rPr lang="ar-SY" sz="1200" b="1" dirty="0">
                <a:solidFill>
                  <a:srgbClr val="FFFFFF"/>
                </a:solidFill>
                <a:latin typeface="Carlito"/>
                <a:ea typeface="Carlito"/>
                <a:cs typeface="Times New Roman" panose="02020603050405020304" pitchFamily="18" charset="0"/>
              </a:rPr>
              <a:t>مجموعة الأهالي</a:t>
            </a:r>
            <a:r>
              <a:rPr lang="ar-SY" sz="1200" b="1" dirty="0">
                <a:solidFill>
                  <a:srgbClr val="FFFFFF"/>
                </a:solidFill>
                <a:latin typeface="Carlito"/>
                <a:ea typeface="Carlito"/>
                <a:cs typeface="Carlito"/>
              </a:rPr>
              <a:t>.</a:t>
            </a:r>
            <a:endParaRPr lang="de-DE" sz="1200" dirty="0">
              <a:latin typeface="Carlito"/>
              <a:ea typeface="Carlito"/>
              <a:cs typeface="Carlito"/>
            </a:endParaRPr>
          </a:p>
        </p:txBody>
      </p:sp>
      <p:pic>
        <p:nvPicPr>
          <p:cNvPr id="25" name="Grafik 24" descr="Logo">
            <a:extLst>
              <a:ext uri="{FF2B5EF4-FFF2-40B4-BE49-F238E27FC236}">
                <a16:creationId xmlns:a16="http://schemas.microsoft.com/office/drawing/2014/main" id="{0F38843B-2655-4234-B1A6-E57CF9BB36FE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901" y="1008088"/>
            <a:ext cx="3813175" cy="213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AAE50D7-347C-4CAE-B3CD-9B5B377DC7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9487" y="839745"/>
            <a:ext cx="1097375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25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20A99D2-3146-45CC-A6E7-788DF4B72919}">
  <we:reference id="wa104038830" version="1.0.0.3" store="de-DE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165</Words>
  <Application>Microsoft Office PowerPoint</Application>
  <PresentationFormat>A4-Papier (210 x 297 mm)</PresentationFormat>
  <Paragraphs>23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Carlito</vt:lpstr>
      <vt:lpstr>Times New Roman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Trieu, 46, Kreis PB</dc:creator>
  <cp:lastModifiedBy>Galisteo, 46, Kreis PB</cp:lastModifiedBy>
  <cp:revision>95</cp:revision>
  <cp:lastPrinted>2022-09-01T09:49:52Z</cp:lastPrinted>
  <dcterms:created xsi:type="dcterms:W3CDTF">2022-08-26T06:19:19Z</dcterms:created>
  <dcterms:modified xsi:type="dcterms:W3CDTF">2023-06-27T13:50:28Z</dcterms:modified>
</cp:coreProperties>
</file>