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6858000" cy="9906000" type="A4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1002F"/>
    <a:srgbClr val="F29400"/>
    <a:srgbClr val="E8A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934" y="31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87774-B818-4EDF-9E15-0CC0A75952AB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70363" y="849313"/>
            <a:ext cx="15875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317BF-9BD3-4208-A832-28E8C4EE48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88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8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65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60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36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46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69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8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86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77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04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439E3-E8A3-4F22-B31C-861B03A16427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CB188-066F-435C-ADAE-2B3B919AD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50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4C824A1-4BD3-4F81-9BE1-694AB81C6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76331" y="63399"/>
            <a:ext cx="266804" cy="53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1" rIns="132080" bIns="66041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2601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BF04440-AB07-435E-9269-8468DBC72BCD}"/>
              </a:ext>
            </a:extLst>
          </p:cNvPr>
          <p:cNvSpPr/>
          <p:nvPr/>
        </p:nvSpPr>
        <p:spPr>
          <a:xfrm>
            <a:off x="1007474" y="834382"/>
            <a:ext cx="4544556" cy="243428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aute 2">
            <a:extLst>
              <a:ext uri="{FF2B5EF4-FFF2-40B4-BE49-F238E27FC236}">
                <a16:creationId xmlns:a16="http://schemas.microsoft.com/office/drawing/2014/main" id="{22CE620A-A14A-4C17-8643-4262B657ED42}"/>
              </a:ext>
            </a:extLst>
          </p:cNvPr>
          <p:cNvSpPr/>
          <p:nvPr/>
        </p:nvSpPr>
        <p:spPr>
          <a:xfrm>
            <a:off x="264915" y="3480216"/>
            <a:ext cx="1865455" cy="1800000"/>
          </a:xfrm>
          <a:prstGeom prst="diamon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390" r="-22390"/>
            </a:stretch>
          </a:blipFill>
          <a:ln w="190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aute 10">
            <a:extLst>
              <a:ext uri="{FF2B5EF4-FFF2-40B4-BE49-F238E27FC236}">
                <a16:creationId xmlns:a16="http://schemas.microsoft.com/office/drawing/2014/main" id="{38661E63-B6BB-49CC-AE73-42D8EB1387E2}"/>
              </a:ext>
            </a:extLst>
          </p:cNvPr>
          <p:cNvSpPr/>
          <p:nvPr/>
        </p:nvSpPr>
        <p:spPr>
          <a:xfrm>
            <a:off x="4790000" y="3480216"/>
            <a:ext cx="1865455" cy="1800000"/>
          </a:xfrm>
          <a:prstGeom prst="diamon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947" t="1349" r="-25159" b="-3966"/>
            </a:stretch>
          </a:blipFill>
          <a:ln w="190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aute 11">
            <a:extLst>
              <a:ext uri="{FF2B5EF4-FFF2-40B4-BE49-F238E27FC236}">
                <a16:creationId xmlns:a16="http://schemas.microsoft.com/office/drawing/2014/main" id="{03A2E7F0-DA0E-42C3-A6B0-36BC81288C0F}"/>
              </a:ext>
            </a:extLst>
          </p:cNvPr>
          <p:cNvSpPr/>
          <p:nvPr/>
        </p:nvSpPr>
        <p:spPr>
          <a:xfrm>
            <a:off x="2535264" y="3490993"/>
            <a:ext cx="1865455" cy="1800000"/>
          </a:xfrm>
          <a:prstGeom prst="diamond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6178" r="16178"/>
            </a:stretch>
          </a:blipFill>
          <a:ln w="190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3F00991-C2A3-4E51-BB09-F4723BE53D49}"/>
              </a:ext>
            </a:extLst>
          </p:cNvPr>
          <p:cNvSpPr/>
          <p:nvPr/>
        </p:nvSpPr>
        <p:spPr>
          <a:xfrm>
            <a:off x="-3021" y="9114001"/>
            <a:ext cx="6861021" cy="791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Bild 2" descr="Logo_BildungsIntegrationsregion_zugeschnitten">
            <a:extLst>
              <a:ext uri="{FF2B5EF4-FFF2-40B4-BE49-F238E27FC236}">
                <a16:creationId xmlns:a16="http://schemas.microsoft.com/office/drawing/2014/main" id="{375B805D-0ACA-4AFE-B1AE-DB2ECF3F523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389" y="9140404"/>
            <a:ext cx="1424940" cy="70199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D5C515D6-90C5-4002-B3DE-46E6C2B8A7E4}"/>
              </a:ext>
            </a:extLst>
          </p:cNvPr>
          <p:cNvSpPr txBox="1"/>
          <p:nvPr/>
        </p:nvSpPr>
        <p:spPr>
          <a:xfrm>
            <a:off x="123666" y="8481480"/>
            <a:ext cx="675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Ansprechpersonen in der Schule</a:t>
            </a:r>
            <a:r>
              <a:rPr lang="de-DE" dirty="0">
                <a:solidFill>
                  <a:schemeClr val="bg1"/>
                </a:solidFill>
              </a:rPr>
              <a:t>: </a:t>
            </a:r>
            <a:r>
              <a:rPr lang="de-DE" sz="1400" dirty="0">
                <a:solidFill>
                  <a:schemeClr val="bg1"/>
                </a:solidFill>
              </a:rPr>
              <a:t>Frau Fichera und Elternbegleiterin Frau </a:t>
            </a:r>
            <a:r>
              <a:rPr lang="de-DE" sz="1400">
                <a:solidFill>
                  <a:schemeClr val="bg1"/>
                </a:solidFill>
              </a:rPr>
              <a:t>Mogharabi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3A218C0-D2AB-4862-A300-3D986633E81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02" y="9154593"/>
            <a:ext cx="863425" cy="710813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72F497F5-2AC2-40CD-B3AE-62CA49834828}"/>
              </a:ext>
            </a:extLst>
          </p:cNvPr>
          <p:cNvSpPr txBox="1"/>
          <p:nvPr/>
        </p:nvSpPr>
        <p:spPr>
          <a:xfrm rot="-2700000">
            <a:off x="985998" y="4619878"/>
            <a:ext cx="2120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 © Robert Kneschke - Fotolia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B253D3E-BB19-4741-A56C-F4EE54A00723}"/>
              </a:ext>
            </a:extLst>
          </p:cNvPr>
          <p:cNvSpPr txBox="1"/>
          <p:nvPr/>
        </p:nvSpPr>
        <p:spPr>
          <a:xfrm>
            <a:off x="628842" y="3319670"/>
            <a:ext cx="117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D013830-08F1-4290-9439-CB11F525EF10}"/>
              </a:ext>
            </a:extLst>
          </p:cNvPr>
          <p:cNvSpPr txBox="1"/>
          <p:nvPr/>
        </p:nvSpPr>
        <p:spPr>
          <a:xfrm>
            <a:off x="476442" y="2330665"/>
            <a:ext cx="117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B4E0246-5670-4EEF-9E7C-06E1233B4F77}"/>
              </a:ext>
            </a:extLst>
          </p:cNvPr>
          <p:cNvSpPr txBox="1"/>
          <p:nvPr/>
        </p:nvSpPr>
        <p:spPr>
          <a:xfrm rot="-2700000">
            <a:off x="5596291" y="4694847"/>
            <a:ext cx="1722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</a:rPr>
              <a:t>© </a:t>
            </a:r>
            <a:r>
              <a:rPr lang="de-DE" sz="900" dirty="0" err="1">
                <a:solidFill>
                  <a:schemeClr val="bg1"/>
                </a:solidFill>
              </a:rPr>
              <a:t>istock</a:t>
            </a:r>
            <a:r>
              <a:rPr lang="de-DE" sz="900" dirty="0">
                <a:solidFill>
                  <a:schemeClr val="bg1"/>
                </a:solidFill>
              </a:rPr>
              <a:t> – Cecilie </a:t>
            </a:r>
            <a:r>
              <a:rPr lang="de-DE" sz="900" dirty="0" err="1">
                <a:solidFill>
                  <a:schemeClr val="bg1"/>
                </a:solidFill>
              </a:rPr>
              <a:t>Arcurs</a:t>
            </a:r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112E3E0-DA72-48F6-878C-F0077A52C7F0}"/>
              </a:ext>
            </a:extLst>
          </p:cNvPr>
          <p:cNvSpPr/>
          <p:nvPr/>
        </p:nvSpPr>
        <p:spPr>
          <a:xfrm>
            <a:off x="0" y="1715"/>
            <a:ext cx="6861021" cy="791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5BA340-1DE0-4E60-8F20-430C5AFE0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2" y="169804"/>
            <a:ext cx="2644055" cy="541709"/>
          </a:xfrm>
          <a:prstGeom prst="rect">
            <a:avLst/>
          </a:prstGeom>
        </p:spPr>
      </p:pic>
      <p:pic>
        <p:nvPicPr>
          <p:cNvPr id="21" name="Grafik 20" descr="H:\bildungsbüro-kiz\Ablage 2013ff\PR\Logos\Logo KI - Kreis Paderborn.JPG">
            <a:extLst>
              <a:ext uri="{FF2B5EF4-FFF2-40B4-BE49-F238E27FC236}">
                <a16:creationId xmlns:a16="http://schemas.microsoft.com/office/drawing/2014/main" id="{6E142F92-953A-461C-B510-10C604A8073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982" y="155202"/>
            <a:ext cx="1989761" cy="5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D18DE73F-2152-450D-8AB3-F76BA9D7A8F8}"/>
              </a:ext>
            </a:extLst>
          </p:cNvPr>
          <p:cNvSpPr txBox="1"/>
          <p:nvPr/>
        </p:nvSpPr>
        <p:spPr>
          <a:xfrm rot="-2700000">
            <a:off x="3324516" y="4760713"/>
            <a:ext cx="1722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</a:t>
            </a:r>
            <a:r>
              <a:rPr lang="de-DE" sz="800" dirty="0" err="1">
                <a:solidFill>
                  <a:schemeClr val="bg1"/>
                </a:solidFill>
              </a:rPr>
              <a:t>Fotalia</a:t>
            </a:r>
            <a:r>
              <a:rPr lang="de-DE" sz="800" dirty="0">
                <a:solidFill>
                  <a:schemeClr val="bg1"/>
                </a:solidFill>
              </a:rPr>
              <a:t> –  Andres Rodriguez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6912AEE-3782-4A8A-8323-C75BF485EEAC}"/>
              </a:ext>
            </a:extLst>
          </p:cNvPr>
          <p:cNvSpPr txBox="1"/>
          <p:nvPr/>
        </p:nvSpPr>
        <p:spPr>
          <a:xfrm>
            <a:off x="0" y="807049"/>
            <a:ext cx="2169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GSV Riemeke-Theodor</a:t>
            </a:r>
          </a:p>
          <a:p>
            <a:r>
              <a:rPr lang="de-DE" sz="1200" dirty="0">
                <a:solidFill>
                  <a:schemeClr val="bg1"/>
                </a:solidFill>
              </a:rPr>
              <a:t>Tel.: 05251/35079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9372757-A8B7-4A58-A148-BC096705508D}"/>
              </a:ext>
            </a:extLst>
          </p:cNvPr>
          <p:cNvSpPr/>
          <p:nvPr/>
        </p:nvSpPr>
        <p:spPr>
          <a:xfrm>
            <a:off x="213489" y="5434491"/>
            <a:ext cx="237412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Что такое программа рюкзак-школа?</a:t>
            </a: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                                         </a:t>
            </a:r>
            <a:endParaRPr lang="ru-RU" sz="1200" dirty="0">
              <a:solidFill>
                <a:schemeClr val="bg1"/>
              </a:solidFill>
            </a:endParaRPr>
          </a:p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программа в первую очередь предназначенная для родителей с</a:t>
            </a:r>
            <a:r>
              <a:rPr lang="de-DE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интернациональной семейной историей и их детей </a:t>
            </a:r>
            <a:endParaRPr lang="ru-RU" sz="1200" dirty="0">
              <a:solidFill>
                <a:schemeClr val="bg1"/>
              </a:solidFill>
            </a:endParaRPr>
          </a:p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предлагает родителям дополнительную возмож- </a:t>
            </a:r>
          </a:p>
          <a:p>
            <a:pPr marL="179388" indent="-179388" fontAlgn="base"/>
            <a:r>
              <a:rPr lang="de-DE" sz="1200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ность развития детей с помощью языка, на котором говорят в их семье </a:t>
            </a:r>
            <a:endParaRPr lang="ru-RU" sz="1200" dirty="0">
              <a:solidFill>
                <a:schemeClr val="bg1"/>
              </a:solidFill>
            </a:endParaRPr>
          </a:p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актуальное содержание занятий обсуждается в родительской группе</a:t>
            </a:r>
            <a:r>
              <a:rPr lang="ru-RU" sz="1200" dirty="0">
                <a:latin typeface="Calibri" panose="020F0502020204030204" pitchFamily="34" charset="0"/>
              </a:rPr>
              <a:t> </a:t>
            </a:r>
            <a:endParaRPr lang="ru-RU" sz="1200" dirty="0"/>
          </a:p>
          <a:p>
            <a:pPr fontAlgn="base"/>
            <a:r>
              <a:rPr lang="ru-RU" sz="1200" dirty="0">
                <a:latin typeface="Calibri" panose="020F0502020204030204" pitchFamily="34" charset="0"/>
              </a:rPr>
              <a:t> </a:t>
            </a:r>
            <a:endParaRPr lang="ru-RU" sz="1200" b="0" i="0" dirty="0">
              <a:effectLst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2D05DB1-C0F6-479C-A15C-13FD919CE75F}"/>
              </a:ext>
            </a:extLst>
          </p:cNvPr>
          <p:cNvSpPr/>
          <p:nvPr/>
        </p:nvSpPr>
        <p:spPr>
          <a:xfrm>
            <a:off x="2533356" y="5434490"/>
            <a:ext cx="24383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Что принесёт мне проект рюкзак-школа? </a:t>
            </a:r>
            <a:endParaRPr lang="ru-RU" sz="1200" b="1" dirty="0">
              <a:solidFill>
                <a:schemeClr val="bg1"/>
              </a:solidFill>
            </a:endParaRPr>
          </a:p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возможность познакомиться и обмениваться информацией с другими родителями </a:t>
            </a:r>
            <a:endParaRPr lang="ru-RU" sz="1200" dirty="0">
              <a:solidFill>
                <a:schemeClr val="bg1"/>
              </a:solidFill>
            </a:endParaRPr>
          </a:p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родительское сопровождение покажет мне, что мой ребёнок изучает в школе </a:t>
            </a:r>
            <a:endParaRPr lang="ru-RU" sz="1200" dirty="0">
              <a:solidFill>
                <a:schemeClr val="bg1"/>
              </a:solidFill>
            </a:endParaRPr>
          </a:p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я узнаю,</a:t>
            </a:r>
            <a:r>
              <a:rPr lang="de-DE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как я могу развивать моего ребёнка</a:t>
            </a:r>
            <a:r>
              <a:rPr lang="de-DE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в общем и в  языковом отношении</a:t>
            </a:r>
            <a:endParaRPr lang="ru-RU" sz="1200" dirty="0">
              <a:solidFill>
                <a:schemeClr val="bg1"/>
              </a:solidFill>
            </a:endParaRPr>
          </a:p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с помощью участия в программе я помогу моему ребёнку улучшить его разговорные</a:t>
            </a:r>
            <a:r>
              <a:rPr lang="de-DE" sz="1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az-Cyrl-AZ" sz="1200" dirty="0">
                <a:solidFill>
                  <a:schemeClr val="bg1"/>
                </a:solidFill>
                <a:latin typeface="Calibri" panose="020F0502020204030204" pitchFamily="34" charset="0"/>
              </a:rPr>
              <a:t>способности</a:t>
            </a: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AFC31E0-A7A9-4D62-9B1B-3EF2CD22D24A}"/>
              </a:ext>
            </a:extLst>
          </p:cNvPr>
          <p:cNvSpPr/>
          <p:nvPr/>
        </p:nvSpPr>
        <p:spPr>
          <a:xfrm>
            <a:off x="5120872" y="5434490"/>
            <a:ext cx="152363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Кто и где?</a:t>
            </a: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endParaRPr lang="ru-RU" sz="1200" dirty="0">
              <a:solidFill>
                <a:schemeClr val="bg1"/>
              </a:solidFill>
            </a:endParaRPr>
          </a:p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один из родителей встречается с родительской  </a:t>
            </a:r>
            <a:endParaRPr lang="de-DE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79388" fontAlgn="base"/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группой один раз в неделю в течении двух уроков </a:t>
            </a:r>
            <a:endParaRPr lang="ru-RU" sz="1200" dirty="0">
              <a:solidFill>
                <a:schemeClr val="bg1"/>
              </a:solidFill>
            </a:endParaRPr>
          </a:p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Время и место: </a:t>
            </a:r>
          </a:p>
          <a:p>
            <a:pPr fontAlgn="base"/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endParaRPr lang="ru-RU" sz="1200" dirty="0">
              <a:solidFill>
                <a:schemeClr val="bg1"/>
              </a:solidFill>
            </a:endParaRPr>
          </a:p>
          <a:p>
            <a:pPr fontAlgn="base"/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endParaRPr lang="ru-RU" sz="1200" dirty="0">
              <a:solidFill>
                <a:schemeClr val="bg1"/>
              </a:solidFill>
            </a:endParaRPr>
          </a:p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Стоимость: </a:t>
            </a:r>
          </a:p>
          <a:p>
            <a:pPr marL="179388" fontAlgn="base"/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</a:rPr>
              <a:t>Бесплатно </a:t>
            </a:r>
            <a:endParaRPr lang="ru-RU" sz="1200" dirty="0">
              <a:solidFill>
                <a:schemeClr val="bg1"/>
              </a:solidFill>
            </a:endParaRPr>
          </a:p>
          <a:p>
            <a:pPr fontAlgn="base"/>
            <a:r>
              <a:rPr lang="ru-RU" dirty="0">
                <a:latin typeface="Calibri" panose="020F0502020204030204" pitchFamily="34" charset="0"/>
              </a:rPr>
              <a:t> </a:t>
            </a:r>
            <a:endParaRPr lang="ru-RU" b="0" i="0" dirty="0">
              <a:effectLst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3A0F78E-84C2-43E0-9C69-CA9EEE8E73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184" y="899763"/>
            <a:ext cx="1097375" cy="135952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1849F8-8AB4-4FFE-BD4B-21880653C1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1538" y="937211"/>
            <a:ext cx="381642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25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20A99D2-3146-45CC-A6E7-788DF4B72919}">
  <we:reference id="wa104038830" version="1.0.0.3" store="de-DE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222</Words>
  <Application>Microsoft Office PowerPoint</Application>
  <PresentationFormat>A4-Papier (210 x 297 mm)</PresentationFormat>
  <Paragraphs>26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Trieu, 46, Kreis PB</dc:creator>
  <cp:lastModifiedBy>Galisteo, 46, Kreis PB</cp:lastModifiedBy>
  <cp:revision>98</cp:revision>
  <cp:lastPrinted>2023-06-27T08:30:44Z</cp:lastPrinted>
  <dcterms:created xsi:type="dcterms:W3CDTF">2022-08-26T06:19:19Z</dcterms:created>
  <dcterms:modified xsi:type="dcterms:W3CDTF">2023-06-27T13:55:30Z</dcterms:modified>
</cp:coreProperties>
</file>