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0" r:id="rId2"/>
  </p:sldIdLst>
  <p:sldSz cx="6858000" cy="9906000" type="A4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1002F"/>
    <a:srgbClr val="F29400"/>
    <a:srgbClr val="E8A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2287" y="-1701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87774-B818-4EDF-9E15-0CC0A75952AB}" type="datetimeFigureOut">
              <a:rPr lang="de-DE" smtClean="0"/>
              <a:t>06.07.2023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70363" y="849313"/>
            <a:ext cx="15875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317BF-9BD3-4208-A832-28E8C4EE48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885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9E3-E8A3-4F22-B31C-861B03A16427}" type="datetimeFigureOut">
              <a:rPr lang="de-DE" smtClean="0"/>
              <a:t>06.07.2023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98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9E3-E8A3-4F22-B31C-861B03A16427}" type="datetimeFigureOut">
              <a:rPr lang="de-DE" smtClean="0"/>
              <a:t>06.07.2023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65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9E3-E8A3-4F22-B31C-861B03A16427}" type="datetimeFigureOut">
              <a:rPr lang="de-DE" smtClean="0"/>
              <a:t>06.07.2023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60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9E3-E8A3-4F22-B31C-861B03A16427}" type="datetimeFigureOut">
              <a:rPr lang="de-DE" smtClean="0"/>
              <a:t>06.07.2023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9E3-E8A3-4F22-B31C-861B03A16427}" type="datetimeFigureOut">
              <a:rPr lang="de-DE" smtClean="0"/>
              <a:t>06.07.2023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36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9E3-E8A3-4F22-B31C-861B03A16427}" type="datetimeFigureOut">
              <a:rPr lang="de-DE" smtClean="0"/>
              <a:t>06.07.2023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46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9E3-E8A3-4F22-B31C-861B03A16427}" type="datetimeFigureOut">
              <a:rPr lang="de-DE" smtClean="0"/>
              <a:t>06.07.2023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69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9E3-E8A3-4F22-B31C-861B03A16427}" type="datetimeFigureOut">
              <a:rPr lang="de-DE" smtClean="0"/>
              <a:t>06.07.2023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8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9E3-E8A3-4F22-B31C-861B03A16427}" type="datetimeFigureOut">
              <a:rPr lang="de-DE" smtClean="0"/>
              <a:t>06.07.2023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86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9E3-E8A3-4F22-B31C-861B03A16427}" type="datetimeFigureOut">
              <a:rPr lang="de-DE" smtClean="0"/>
              <a:t>06.07.2023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77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9E3-E8A3-4F22-B31C-861B03A16427}" type="datetimeFigureOut">
              <a:rPr lang="de-DE" smtClean="0"/>
              <a:t>06.07.2023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04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439E3-E8A3-4F22-B31C-861B03A16427}" type="datetimeFigureOut">
              <a:rPr lang="de-DE" smtClean="0"/>
              <a:t>06.07.2023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50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4C824A1-4BD3-4F81-9BE1-694AB81C6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76331" y="63399"/>
            <a:ext cx="266804" cy="53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1" rIns="132080" bIns="66041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2601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ABF04440-AB07-435E-9269-8468DBC72BCD}"/>
              </a:ext>
            </a:extLst>
          </p:cNvPr>
          <p:cNvSpPr/>
          <p:nvPr/>
        </p:nvSpPr>
        <p:spPr>
          <a:xfrm>
            <a:off x="1156722" y="839745"/>
            <a:ext cx="4544556" cy="243428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aute 2">
            <a:extLst>
              <a:ext uri="{FF2B5EF4-FFF2-40B4-BE49-F238E27FC236}">
                <a16:creationId xmlns:a16="http://schemas.microsoft.com/office/drawing/2014/main" id="{22CE620A-A14A-4C17-8643-4262B657ED42}"/>
              </a:ext>
            </a:extLst>
          </p:cNvPr>
          <p:cNvSpPr/>
          <p:nvPr/>
        </p:nvSpPr>
        <p:spPr>
          <a:xfrm>
            <a:off x="264915" y="3480216"/>
            <a:ext cx="1865455" cy="1800000"/>
          </a:xfrm>
          <a:prstGeom prst="diamond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390" r="-22390"/>
            </a:stretch>
          </a:blipFill>
          <a:ln w="190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aute 10">
            <a:extLst>
              <a:ext uri="{FF2B5EF4-FFF2-40B4-BE49-F238E27FC236}">
                <a16:creationId xmlns:a16="http://schemas.microsoft.com/office/drawing/2014/main" id="{38661E63-B6BB-49CC-AE73-42D8EB1387E2}"/>
              </a:ext>
            </a:extLst>
          </p:cNvPr>
          <p:cNvSpPr/>
          <p:nvPr/>
        </p:nvSpPr>
        <p:spPr>
          <a:xfrm>
            <a:off x="4790000" y="3480216"/>
            <a:ext cx="1865455" cy="1800000"/>
          </a:xfrm>
          <a:prstGeom prst="diamon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947" t="1349" r="-25159" b="-3966"/>
            </a:stretch>
          </a:blipFill>
          <a:ln w="190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aute 11">
            <a:extLst>
              <a:ext uri="{FF2B5EF4-FFF2-40B4-BE49-F238E27FC236}">
                <a16:creationId xmlns:a16="http://schemas.microsoft.com/office/drawing/2014/main" id="{03A2E7F0-DA0E-42C3-A6B0-36BC81288C0F}"/>
              </a:ext>
            </a:extLst>
          </p:cNvPr>
          <p:cNvSpPr/>
          <p:nvPr/>
        </p:nvSpPr>
        <p:spPr>
          <a:xfrm>
            <a:off x="2535264" y="3490993"/>
            <a:ext cx="1865455" cy="1800000"/>
          </a:xfrm>
          <a:prstGeom prst="diamond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6178" r="16178"/>
            </a:stretch>
          </a:blipFill>
          <a:ln w="190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3F00991-C2A3-4E51-BB09-F4723BE53D49}"/>
              </a:ext>
            </a:extLst>
          </p:cNvPr>
          <p:cNvSpPr/>
          <p:nvPr/>
        </p:nvSpPr>
        <p:spPr>
          <a:xfrm>
            <a:off x="-3021" y="9169419"/>
            <a:ext cx="6861021" cy="791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Bild 2" descr="Logo_BildungsIntegrationsregion_zugeschnitten">
            <a:extLst>
              <a:ext uri="{FF2B5EF4-FFF2-40B4-BE49-F238E27FC236}">
                <a16:creationId xmlns:a16="http://schemas.microsoft.com/office/drawing/2014/main" id="{375B805D-0ACA-4AFE-B1AE-DB2ECF3F523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000" y="9259425"/>
            <a:ext cx="1424940" cy="70199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D5C515D6-90C5-4002-B3DE-46E6C2B8A7E4}"/>
              </a:ext>
            </a:extLst>
          </p:cNvPr>
          <p:cNvSpPr txBox="1"/>
          <p:nvPr/>
        </p:nvSpPr>
        <p:spPr>
          <a:xfrm>
            <a:off x="185684" y="8599203"/>
            <a:ext cx="6753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Ansprechpersonen in der Schule: Frau Fichera und Frau </a:t>
            </a:r>
            <a:r>
              <a:rPr lang="de-DE" sz="1400" dirty="0" err="1">
                <a:solidFill>
                  <a:schemeClr val="bg1"/>
                </a:solidFill>
              </a:rPr>
              <a:t>Moghrabi</a:t>
            </a:r>
            <a:r>
              <a:rPr lang="de-DE" sz="1400" dirty="0">
                <a:solidFill>
                  <a:schemeClr val="bg1"/>
                </a:solidFill>
              </a:rPr>
              <a:t> (Elternbegleitung)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C3A218C0-D2AB-4862-A300-3D986633E81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81" y="9169419"/>
            <a:ext cx="863425" cy="710813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72F497F5-2AC2-40CD-B3AE-62CA49834828}"/>
              </a:ext>
            </a:extLst>
          </p:cNvPr>
          <p:cNvSpPr txBox="1"/>
          <p:nvPr/>
        </p:nvSpPr>
        <p:spPr>
          <a:xfrm rot="-2700000">
            <a:off x="985998" y="4619878"/>
            <a:ext cx="2120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 © Robert Kneschke - Fotolia 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B253D3E-BB19-4741-A56C-F4EE54A00723}"/>
              </a:ext>
            </a:extLst>
          </p:cNvPr>
          <p:cNvSpPr txBox="1"/>
          <p:nvPr/>
        </p:nvSpPr>
        <p:spPr>
          <a:xfrm>
            <a:off x="628842" y="3319670"/>
            <a:ext cx="117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D013830-08F1-4290-9439-CB11F525EF10}"/>
              </a:ext>
            </a:extLst>
          </p:cNvPr>
          <p:cNvSpPr txBox="1"/>
          <p:nvPr/>
        </p:nvSpPr>
        <p:spPr>
          <a:xfrm>
            <a:off x="476442" y="2330665"/>
            <a:ext cx="117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B4E0246-5670-4EEF-9E7C-06E1233B4F77}"/>
              </a:ext>
            </a:extLst>
          </p:cNvPr>
          <p:cNvSpPr txBox="1"/>
          <p:nvPr/>
        </p:nvSpPr>
        <p:spPr>
          <a:xfrm rot="-2700000">
            <a:off x="5596291" y="4694847"/>
            <a:ext cx="17220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bg1"/>
                </a:solidFill>
              </a:rPr>
              <a:t>© </a:t>
            </a:r>
            <a:r>
              <a:rPr lang="de-DE" sz="900" dirty="0" err="1">
                <a:solidFill>
                  <a:schemeClr val="bg1"/>
                </a:solidFill>
              </a:rPr>
              <a:t>istock</a:t>
            </a:r>
            <a:r>
              <a:rPr lang="de-DE" sz="900" dirty="0">
                <a:solidFill>
                  <a:schemeClr val="bg1"/>
                </a:solidFill>
              </a:rPr>
              <a:t> – Cecilie </a:t>
            </a:r>
            <a:r>
              <a:rPr lang="de-DE" sz="900" dirty="0" err="1">
                <a:solidFill>
                  <a:schemeClr val="bg1"/>
                </a:solidFill>
              </a:rPr>
              <a:t>Arcurs</a:t>
            </a:r>
            <a:endParaRPr lang="de-DE" sz="900" dirty="0">
              <a:solidFill>
                <a:schemeClr val="bg1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112E3E0-DA72-48F6-878C-F0077A52C7F0}"/>
              </a:ext>
            </a:extLst>
          </p:cNvPr>
          <p:cNvSpPr/>
          <p:nvPr/>
        </p:nvSpPr>
        <p:spPr>
          <a:xfrm>
            <a:off x="0" y="1715"/>
            <a:ext cx="6861021" cy="791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C5BA340-1DE0-4E60-8F20-430C5AFE0D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2" y="169804"/>
            <a:ext cx="2644055" cy="541709"/>
          </a:xfrm>
          <a:prstGeom prst="rect">
            <a:avLst/>
          </a:prstGeom>
        </p:spPr>
      </p:pic>
      <p:pic>
        <p:nvPicPr>
          <p:cNvPr id="21" name="Grafik 20" descr="H:\bildungsbüro-kiz\Ablage 2013ff\PR\Logos\Logo KI - Kreis Paderborn.JPG">
            <a:extLst>
              <a:ext uri="{FF2B5EF4-FFF2-40B4-BE49-F238E27FC236}">
                <a16:creationId xmlns:a16="http://schemas.microsoft.com/office/drawing/2014/main" id="{6E142F92-953A-461C-B510-10C604A8073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982" y="155202"/>
            <a:ext cx="1989761" cy="5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D18DE73F-2152-450D-8AB3-F76BA9D7A8F8}"/>
              </a:ext>
            </a:extLst>
          </p:cNvPr>
          <p:cNvSpPr txBox="1"/>
          <p:nvPr/>
        </p:nvSpPr>
        <p:spPr>
          <a:xfrm rot="-2700000">
            <a:off x="3324516" y="4760713"/>
            <a:ext cx="17220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© </a:t>
            </a:r>
            <a:r>
              <a:rPr lang="de-DE" sz="800" dirty="0" err="1">
                <a:solidFill>
                  <a:schemeClr val="bg1"/>
                </a:solidFill>
              </a:rPr>
              <a:t>Fotalia</a:t>
            </a:r>
            <a:r>
              <a:rPr lang="de-DE" sz="800" dirty="0">
                <a:solidFill>
                  <a:schemeClr val="bg1"/>
                </a:solidFill>
              </a:rPr>
              <a:t> –  Andres Rodriguez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6912AEE-3782-4A8A-8323-C75BF485EEAC}"/>
              </a:ext>
            </a:extLst>
          </p:cNvPr>
          <p:cNvSpPr txBox="1"/>
          <p:nvPr/>
        </p:nvSpPr>
        <p:spPr>
          <a:xfrm>
            <a:off x="94190" y="815220"/>
            <a:ext cx="2169890" cy="464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95000"/>
                  </a:schemeClr>
                </a:solidFill>
              </a:rPr>
              <a:t>GSV Riemeke - Theodor</a:t>
            </a:r>
          </a:p>
          <a:p>
            <a:r>
              <a:rPr lang="de-DE" sz="1200" dirty="0">
                <a:solidFill>
                  <a:schemeClr val="bg1"/>
                </a:solidFill>
              </a:rPr>
              <a:t>Tel.: 05251 / 35079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411BC8F-354F-4BCC-865A-C72C35D251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1982" y="818239"/>
            <a:ext cx="1097375" cy="135952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F7CACA5-FAE4-4968-8204-B89C52785E78}"/>
              </a:ext>
            </a:extLst>
          </p:cNvPr>
          <p:cNvSpPr/>
          <p:nvPr/>
        </p:nvSpPr>
        <p:spPr>
          <a:xfrm>
            <a:off x="559268" y="5515398"/>
            <a:ext cx="15711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err="1">
                <a:solidFill>
                  <a:schemeClr val="bg1"/>
                </a:solidFill>
              </a:rPr>
              <a:t>Sırt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Çantasi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Okulu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nedir</a:t>
            </a:r>
            <a:r>
              <a:rPr lang="de-DE" sz="1100" dirty="0">
                <a:solidFill>
                  <a:schemeClr val="bg1"/>
                </a:solidFill>
              </a:rPr>
              <a:t>?</a:t>
            </a:r>
          </a:p>
          <a:p>
            <a:endParaRPr lang="de-DE" sz="11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err="1">
                <a:solidFill>
                  <a:schemeClr val="bg1"/>
                </a:solidFill>
              </a:rPr>
              <a:t>Bu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program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bütün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veliler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ve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özellikle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göç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eden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ailelerin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çocukları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için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hazırlanmıştır</a:t>
            </a:r>
            <a:r>
              <a:rPr lang="de-DE" sz="1100" dirty="0">
                <a:solidFill>
                  <a:schemeClr val="bg1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err="1">
                <a:solidFill>
                  <a:schemeClr val="bg1"/>
                </a:solidFill>
              </a:rPr>
              <a:t>Velilere</a:t>
            </a:r>
            <a:r>
              <a:rPr lang="de-DE" sz="1100" dirty="0">
                <a:solidFill>
                  <a:schemeClr val="bg1"/>
                </a:solidFill>
              </a:rPr>
              <a:t>, </a:t>
            </a:r>
            <a:r>
              <a:rPr lang="de-DE" sz="1100" dirty="0" err="1">
                <a:solidFill>
                  <a:schemeClr val="bg1"/>
                </a:solidFill>
              </a:rPr>
              <a:t>çocuklarını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kendi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ana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dillerinde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özel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bir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şekilde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teşvik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etmeleri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için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ek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bir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fırsat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sunar</a:t>
            </a:r>
            <a:r>
              <a:rPr lang="de-DE" sz="1100" dirty="0">
                <a:solidFill>
                  <a:schemeClr val="bg1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err="1">
                <a:solidFill>
                  <a:schemeClr val="bg1"/>
                </a:solidFill>
              </a:rPr>
              <a:t>Çocukların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mevcut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ders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içeriği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veliler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grubu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  <a:r>
              <a:rPr lang="de-DE" sz="1100" dirty="0" err="1">
                <a:solidFill>
                  <a:schemeClr val="bg1"/>
                </a:solidFill>
              </a:rPr>
              <a:t>içinde</a:t>
            </a:r>
            <a:r>
              <a:rPr lang="de-DE" sz="1100" dirty="0">
                <a:solidFill>
                  <a:schemeClr val="bg1"/>
                </a:solidFill>
              </a:rPr>
              <a:t> g</a:t>
            </a:r>
            <a:r>
              <a:rPr lang="tr-TR" sz="1100" dirty="0">
                <a:solidFill>
                  <a:schemeClr val="bg1"/>
                </a:solidFill>
              </a:rPr>
              <a:t>örüşülecek</a:t>
            </a:r>
            <a:r>
              <a:rPr lang="de-DE" sz="1100" dirty="0">
                <a:solidFill>
                  <a:schemeClr val="bg1"/>
                </a:solidFill>
              </a:rPr>
              <a:t>.</a:t>
            </a:r>
          </a:p>
          <a:p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EDD48E0-1BCB-4EEE-8792-647DBA153689}"/>
              </a:ext>
            </a:extLst>
          </p:cNvPr>
          <p:cNvSpPr/>
          <p:nvPr/>
        </p:nvSpPr>
        <p:spPr>
          <a:xfrm>
            <a:off x="2598578" y="5507959"/>
            <a:ext cx="20755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</a:rPr>
              <a:t>Sırt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çantası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okulu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bana</a:t>
            </a:r>
            <a:r>
              <a:rPr lang="de-DE" sz="1200" dirty="0">
                <a:solidFill>
                  <a:schemeClr val="bg1"/>
                </a:solidFill>
              </a:rPr>
              <a:t> ne </a:t>
            </a:r>
            <a:r>
              <a:rPr lang="de-DE" sz="1200" dirty="0" err="1">
                <a:solidFill>
                  <a:schemeClr val="bg1"/>
                </a:solidFill>
              </a:rPr>
              <a:t>verir</a:t>
            </a:r>
            <a:r>
              <a:rPr lang="de-DE" sz="1200" dirty="0">
                <a:solidFill>
                  <a:schemeClr val="bg1"/>
                </a:solidFill>
              </a:rPr>
              <a:t>?</a:t>
            </a:r>
          </a:p>
          <a:p>
            <a:endParaRPr lang="de-DE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chemeClr val="bg1"/>
                </a:solidFill>
              </a:rPr>
              <a:t>Diğer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velileri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tanı</a:t>
            </a:r>
            <a:r>
              <a:rPr lang="tr-TR" sz="1200" dirty="0">
                <a:solidFill>
                  <a:schemeClr val="bg1"/>
                </a:solidFill>
              </a:rPr>
              <a:t>şıp </a:t>
            </a:r>
            <a:r>
              <a:rPr lang="de-DE" sz="1200" dirty="0" err="1">
                <a:solidFill>
                  <a:schemeClr val="bg1"/>
                </a:solidFill>
              </a:rPr>
              <a:t>ve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onlarla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fikir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alışverişinde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bulun</a:t>
            </a:r>
            <a:r>
              <a:rPr lang="tr-TR" sz="1200" dirty="0">
                <a:solidFill>
                  <a:schemeClr val="bg1"/>
                </a:solidFill>
              </a:rPr>
              <a:t>abilirim</a:t>
            </a:r>
            <a:r>
              <a:rPr lang="de-DE" sz="1200" dirty="0">
                <a:solidFill>
                  <a:schemeClr val="bg1"/>
                </a:solidFill>
              </a:rPr>
              <a:t>.</a:t>
            </a:r>
            <a:endParaRPr lang="tr-TR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</a:rPr>
              <a:t>Veli </a:t>
            </a:r>
            <a:r>
              <a:rPr lang="de-DE" sz="1200" dirty="0" err="1">
                <a:solidFill>
                  <a:schemeClr val="bg1"/>
                </a:solidFill>
              </a:rPr>
              <a:t>desteği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bana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çocuğum</a:t>
            </a:r>
            <a:r>
              <a:rPr lang="tr-TR" sz="1200" dirty="0">
                <a:solidFill>
                  <a:schemeClr val="bg1"/>
                </a:solidFill>
              </a:rPr>
              <a:t>u</a:t>
            </a:r>
            <a:r>
              <a:rPr lang="de-DE" sz="1200" dirty="0">
                <a:solidFill>
                  <a:schemeClr val="bg1"/>
                </a:solidFill>
              </a:rPr>
              <a:t>n </a:t>
            </a:r>
            <a:r>
              <a:rPr lang="de-DE" sz="1200" dirty="0" err="1">
                <a:solidFill>
                  <a:schemeClr val="bg1"/>
                </a:solidFill>
              </a:rPr>
              <a:t>okulda</a:t>
            </a:r>
            <a:r>
              <a:rPr lang="de-DE" sz="1200" dirty="0">
                <a:solidFill>
                  <a:schemeClr val="bg1"/>
                </a:solidFill>
              </a:rPr>
              <a:t> ne </a:t>
            </a:r>
            <a:r>
              <a:rPr lang="de-DE" sz="1200" dirty="0" err="1">
                <a:solidFill>
                  <a:schemeClr val="bg1"/>
                </a:solidFill>
              </a:rPr>
              <a:t>öğrendiğini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gösterir</a:t>
            </a:r>
            <a:r>
              <a:rPr lang="de-DE" sz="1200" dirty="0">
                <a:solidFill>
                  <a:schemeClr val="bg1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chemeClr val="bg1"/>
                </a:solidFill>
              </a:rPr>
              <a:t>Ç</a:t>
            </a:r>
            <a:r>
              <a:rPr lang="de-DE" sz="1200" dirty="0" err="1">
                <a:solidFill>
                  <a:schemeClr val="bg1"/>
                </a:solidFill>
              </a:rPr>
              <a:t>ocuğuma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genel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ve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dilsel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olarak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nasıl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yardımcı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olabileceğimi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gösterirler</a:t>
            </a:r>
            <a:r>
              <a:rPr lang="de-DE" sz="1200" dirty="0">
                <a:solidFill>
                  <a:schemeClr val="bg1"/>
                </a:solidFill>
              </a:rPr>
              <a:t>.</a:t>
            </a:r>
            <a:endParaRPr lang="tr-TR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chemeClr val="bg1"/>
                </a:solidFill>
              </a:rPr>
              <a:t>Programa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katılarak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çocuğumun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dil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becerilerini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geliştirmesine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yardımcı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oluyorum</a:t>
            </a:r>
            <a:r>
              <a:rPr lang="de-DE" sz="1200" dirty="0">
                <a:solidFill>
                  <a:schemeClr val="bg1"/>
                </a:solidFill>
              </a:rPr>
              <a:t>.</a:t>
            </a:r>
            <a:endParaRPr lang="de-DE" sz="120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49FAAFE-8628-41DE-BCC1-E63D01E35340}"/>
              </a:ext>
            </a:extLst>
          </p:cNvPr>
          <p:cNvSpPr/>
          <p:nvPr/>
        </p:nvSpPr>
        <p:spPr>
          <a:xfrm>
            <a:off x="4904476" y="5486405"/>
            <a:ext cx="15278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Kim </a:t>
            </a:r>
            <a:r>
              <a:rPr lang="de-DE" sz="1200" dirty="0" err="1">
                <a:solidFill>
                  <a:schemeClr val="bg1"/>
                </a:solidFill>
              </a:rPr>
              <a:t>ve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nerede</a:t>
            </a:r>
            <a:r>
              <a:rPr lang="de-DE" sz="1200" dirty="0">
                <a:solidFill>
                  <a:schemeClr val="bg1"/>
                </a:solidFill>
              </a:rPr>
              <a:t>? </a:t>
            </a:r>
          </a:p>
          <a:p>
            <a:endParaRPr lang="de-DE" sz="1200" dirty="0">
              <a:solidFill>
                <a:schemeClr val="bg1"/>
              </a:solidFill>
            </a:endParaRPr>
          </a:p>
          <a:p>
            <a:endParaRPr lang="de-DE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</a:rPr>
              <a:t>Veli </a:t>
            </a:r>
            <a:r>
              <a:rPr lang="de-DE" sz="1200" dirty="0" err="1">
                <a:solidFill>
                  <a:schemeClr val="bg1"/>
                </a:solidFill>
              </a:rPr>
              <a:t>desteği</a:t>
            </a:r>
            <a:r>
              <a:rPr lang="tr-TR" sz="1200" dirty="0">
                <a:solidFill>
                  <a:schemeClr val="bg1"/>
                </a:solidFill>
              </a:rPr>
              <a:t> kişi</a:t>
            </a:r>
            <a:r>
              <a:rPr lang="de-DE" sz="1200" dirty="0">
                <a:solidFill>
                  <a:schemeClr val="bg1"/>
                </a:solidFill>
              </a:rPr>
              <a:t>, </a:t>
            </a:r>
            <a:r>
              <a:rPr lang="de-DE" sz="1200" dirty="0" err="1">
                <a:solidFill>
                  <a:schemeClr val="bg1"/>
                </a:solidFill>
              </a:rPr>
              <a:t>veli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grubu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ile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haftada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bir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kez</a:t>
            </a:r>
            <a:r>
              <a:rPr lang="de-DE" sz="1200" dirty="0">
                <a:solidFill>
                  <a:schemeClr val="bg1"/>
                </a:solidFill>
              </a:rPr>
              <a:t> 2 </a:t>
            </a:r>
            <a:r>
              <a:rPr lang="de-DE" sz="1200" dirty="0" err="1">
                <a:solidFill>
                  <a:schemeClr val="bg1"/>
                </a:solidFill>
              </a:rPr>
              <a:t>okul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saati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tr-TR" sz="1200" dirty="0">
                <a:solidFill>
                  <a:schemeClr val="bg1"/>
                </a:solidFill>
              </a:rPr>
              <a:t>(90 dakika) </a:t>
            </a:r>
            <a:r>
              <a:rPr lang="de-DE" sz="1200" dirty="0" err="1">
                <a:solidFill>
                  <a:schemeClr val="bg1"/>
                </a:solidFill>
              </a:rPr>
              <a:t>için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toplanır</a:t>
            </a:r>
            <a:r>
              <a:rPr lang="de-DE" sz="1200" dirty="0">
                <a:solidFill>
                  <a:schemeClr val="bg1"/>
                </a:solidFill>
              </a:rPr>
              <a:t>.</a:t>
            </a:r>
            <a:r>
              <a:rPr lang="tr-TR" sz="1200" dirty="0">
                <a:solidFill>
                  <a:schemeClr val="bg1"/>
                </a:solidFill>
              </a:rPr>
              <a:t> </a:t>
            </a:r>
          </a:p>
          <a:p>
            <a:endParaRPr lang="tr-TR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chemeClr val="bg1"/>
                </a:solidFill>
              </a:rPr>
              <a:t>Nerede</a:t>
            </a:r>
            <a:r>
              <a:rPr lang="de-DE" sz="1200" dirty="0">
                <a:solidFill>
                  <a:schemeClr val="bg1"/>
                </a:solidFill>
              </a:rPr>
              <a:t>, Ne </a:t>
            </a:r>
            <a:r>
              <a:rPr lang="de-DE" sz="1200" dirty="0" err="1">
                <a:solidFill>
                  <a:schemeClr val="bg1"/>
                </a:solidFill>
              </a:rPr>
              <a:t>zaman</a:t>
            </a:r>
            <a:r>
              <a:rPr lang="de-DE" sz="1200" dirty="0">
                <a:solidFill>
                  <a:schemeClr val="bg1"/>
                </a:solidFill>
              </a:rPr>
              <a:t>?</a:t>
            </a:r>
          </a:p>
          <a:p>
            <a:endParaRPr lang="de-DE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chemeClr val="bg1"/>
                </a:solidFill>
              </a:rPr>
              <a:t>Ücretsiz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tr-TR" sz="1200" dirty="0">
                <a:solidFill>
                  <a:schemeClr val="bg1"/>
                </a:solidFill>
              </a:rPr>
              <a:t>dir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C81BDD5-C11C-4EDE-A016-C56224DE1D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9275" y="944023"/>
            <a:ext cx="381642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25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20A99D2-3146-45CC-A6E7-788DF4B72919}">
  <we:reference id="wa104038830" version="1.0.0.3" store="de-DE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163</Words>
  <Application>Microsoft Office PowerPoint</Application>
  <PresentationFormat>A4-Papier (210 x 297 mm)</PresentationFormat>
  <Paragraphs>25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Trieu, 46, Kreis PB</dc:creator>
  <cp:lastModifiedBy>Galisteo, 46, Kreis PB</cp:lastModifiedBy>
  <cp:revision>99</cp:revision>
  <cp:lastPrinted>2022-09-01T09:49:52Z</cp:lastPrinted>
  <dcterms:created xsi:type="dcterms:W3CDTF">2022-08-26T06:19:19Z</dcterms:created>
  <dcterms:modified xsi:type="dcterms:W3CDTF">2023-07-06T07:13:49Z</dcterms:modified>
</cp:coreProperties>
</file>